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0"/>
  </p:notesMasterIdLst>
  <p:sldIdLst>
    <p:sldId id="2935" r:id="rId2"/>
    <p:sldId id="2297" r:id="rId3"/>
    <p:sldId id="2369" r:id="rId4"/>
    <p:sldId id="2324" r:id="rId5"/>
    <p:sldId id="2928" r:id="rId6"/>
    <p:sldId id="2669" r:id="rId7"/>
    <p:sldId id="2670" r:id="rId8"/>
    <p:sldId id="2893" r:id="rId9"/>
    <p:sldId id="2938" r:id="rId10"/>
    <p:sldId id="2939" r:id="rId11"/>
    <p:sldId id="2331" r:id="rId12"/>
    <p:sldId id="2933" r:id="rId13"/>
    <p:sldId id="2941" r:id="rId14"/>
    <p:sldId id="2936" r:id="rId15"/>
    <p:sldId id="2898" r:id="rId16"/>
    <p:sldId id="2900" r:id="rId17"/>
    <p:sldId id="2663" r:id="rId18"/>
    <p:sldId id="2666" r:id="rId19"/>
    <p:sldId id="2664" r:id="rId20"/>
    <p:sldId id="2333" r:id="rId21"/>
    <p:sldId id="2673" r:id="rId22"/>
    <p:sldId id="2674" r:id="rId23"/>
    <p:sldId id="2675" r:id="rId24"/>
    <p:sldId id="2676" r:id="rId25"/>
    <p:sldId id="2942" r:id="rId26"/>
    <p:sldId id="2943" r:id="rId27"/>
    <p:sldId id="2944" r:id="rId28"/>
    <p:sldId id="2945" r:id="rId29"/>
    <p:sldId id="2949" r:id="rId30"/>
    <p:sldId id="2948" r:id="rId31"/>
    <p:sldId id="2950" r:id="rId32"/>
    <p:sldId id="2951" r:id="rId33"/>
    <p:sldId id="2680" r:id="rId34"/>
    <p:sldId id="2681" r:id="rId35"/>
    <p:sldId id="2682" r:id="rId36"/>
    <p:sldId id="2683" r:id="rId37"/>
    <p:sldId id="2684" r:id="rId38"/>
    <p:sldId id="2685" r:id="rId39"/>
    <p:sldId id="2686" r:id="rId40"/>
    <p:sldId id="2687" r:id="rId41"/>
    <p:sldId id="2688" r:id="rId42"/>
    <p:sldId id="2689" r:id="rId43"/>
    <p:sldId id="2690" r:id="rId44"/>
    <p:sldId id="2691" r:id="rId45"/>
    <p:sldId id="2692" r:id="rId46"/>
    <p:sldId id="2693" r:id="rId47"/>
    <p:sldId id="2694" r:id="rId48"/>
    <p:sldId id="2695" r:id="rId49"/>
    <p:sldId id="2696" r:id="rId50"/>
    <p:sldId id="2697" r:id="rId51"/>
    <p:sldId id="2698" r:id="rId52"/>
    <p:sldId id="2699" r:id="rId53"/>
    <p:sldId id="2700" r:id="rId54"/>
    <p:sldId id="2701" r:id="rId55"/>
    <p:sldId id="2702" r:id="rId56"/>
    <p:sldId id="2703" r:id="rId57"/>
    <p:sldId id="2704" r:id="rId58"/>
    <p:sldId id="2952" r:id="rId59"/>
    <p:sldId id="2953" r:id="rId60"/>
    <p:sldId id="2954" r:id="rId61"/>
    <p:sldId id="2705" r:id="rId62"/>
    <p:sldId id="2706" r:id="rId63"/>
    <p:sldId id="2707" r:id="rId64"/>
    <p:sldId id="2708" r:id="rId65"/>
    <p:sldId id="2709" r:id="rId66"/>
    <p:sldId id="2710" r:id="rId67"/>
    <p:sldId id="2711" r:id="rId68"/>
    <p:sldId id="2712" r:id="rId69"/>
    <p:sldId id="2713" r:id="rId70"/>
    <p:sldId id="2929" r:id="rId71"/>
    <p:sldId id="2714" r:id="rId72"/>
    <p:sldId id="2715" r:id="rId73"/>
    <p:sldId id="2716" r:id="rId74"/>
    <p:sldId id="2717" r:id="rId75"/>
    <p:sldId id="2718" r:id="rId76"/>
    <p:sldId id="2719" r:id="rId77"/>
    <p:sldId id="2720" r:id="rId78"/>
    <p:sldId id="2721" r:id="rId79"/>
    <p:sldId id="2722" r:id="rId80"/>
    <p:sldId id="2723" r:id="rId81"/>
    <p:sldId id="2724" r:id="rId82"/>
    <p:sldId id="2725" r:id="rId83"/>
    <p:sldId id="2726" r:id="rId84"/>
    <p:sldId id="2727" r:id="rId85"/>
    <p:sldId id="2728" r:id="rId86"/>
    <p:sldId id="2729" r:id="rId87"/>
    <p:sldId id="2730" r:id="rId88"/>
    <p:sldId id="2731" r:id="rId89"/>
    <p:sldId id="2955" r:id="rId90"/>
    <p:sldId id="2956" r:id="rId91"/>
    <p:sldId id="2957" r:id="rId92"/>
    <p:sldId id="2958" r:id="rId93"/>
    <p:sldId id="2959" r:id="rId94"/>
    <p:sldId id="2960" r:id="rId95"/>
    <p:sldId id="2961" r:id="rId96"/>
    <p:sldId id="2962" r:id="rId97"/>
    <p:sldId id="2963" r:id="rId98"/>
    <p:sldId id="2964" r:id="rId99"/>
    <p:sldId id="2965" r:id="rId100"/>
    <p:sldId id="2966" r:id="rId101"/>
    <p:sldId id="2967" r:id="rId102"/>
    <p:sldId id="2968" r:id="rId103"/>
    <p:sldId id="2969" r:id="rId104"/>
    <p:sldId id="2970" r:id="rId105"/>
    <p:sldId id="2971" r:id="rId106"/>
    <p:sldId id="2972" r:id="rId107"/>
    <p:sldId id="2973" r:id="rId108"/>
    <p:sldId id="2974" r:id="rId109"/>
    <p:sldId id="2975" r:id="rId110"/>
    <p:sldId id="2976" r:id="rId111"/>
    <p:sldId id="2977" r:id="rId112"/>
    <p:sldId id="2978" r:id="rId113"/>
    <p:sldId id="2979" r:id="rId114"/>
    <p:sldId id="2980" r:id="rId115"/>
    <p:sldId id="2981" r:id="rId116"/>
    <p:sldId id="2982" r:id="rId117"/>
    <p:sldId id="2983" r:id="rId118"/>
    <p:sldId id="2984" r:id="rId119"/>
    <p:sldId id="2985" r:id="rId120"/>
    <p:sldId id="2986" r:id="rId121"/>
    <p:sldId id="2987" r:id="rId122"/>
    <p:sldId id="2988" r:id="rId123"/>
    <p:sldId id="2989" r:id="rId124"/>
    <p:sldId id="2733" r:id="rId125"/>
    <p:sldId id="2734" r:id="rId126"/>
    <p:sldId id="2735" r:id="rId127"/>
    <p:sldId id="2736" r:id="rId128"/>
    <p:sldId id="2737" r:id="rId129"/>
    <p:sldId id="2738" r:id="rId130"/>
    <p:sldId id="2739" r:id="rId131"/>
    <p:sldId id="2740" r:id="rId132"/>
    <p:sldId id="2741" r:id="rId133"/>
    <p:sldId id="2742" r:id="rId134"/>
    <p:sldId id="2743" r:id="rId135"/>
    <p:sldId id="2744" r:id="rId136"/>
    <p:sldId id="2745" r:id="rId137"/>
    <p:sldId id="2746" r:id="rId138"/>
    <p:sldId id="2747" r:id="rId139"/>
    <p:sldId id="2748" r:id="rId140"/>
    <p:sldId id="2749" r:id="rId141"/>
    <p:sldId id="2750" r:id="rId142"/>
    <p:sldId id="2751" r:id="rId143"/>
    <p:sldId id="2752" r:id="rId144"/>
    <p:sldId id="2753" r:id="rId145"/>
    <p:sldId id="2754" r:id="rId146"/>
    <p:sldId id="2755" r:id="rId147"/>
    <p:sldId id="2756" r:id="rId148"/>
    <p:sldId id="2757" r:id="rId149"/>
    <p:sldId id="2758" r:id="rId150"/>
    <p:sldId id="2759" r:id="rId151"/>
    <p:sldId id="2760" r:id="rId152"/>
    <p:sldId id="2761" r:id="rId153"/>
    <p:sldId id="2762" r:id="rId154"/>
    <p:sldId id="2763" r:id="rId155"/>
    <p:sldId id="2764" r:id="rId156"/>
    <p:sldId id="2765" r:id="rId157"/>
    <p:sldId id="2766" r:id="rId158"/>
    <p:sldId id="2767" r:id="rId159"/>
    <p:sldId id="2768" r:id="rId160"/>
    <p:sldId id="2769" r:id="rId161"/>
    <p:sldId id="2770" r:id="rId162"/>
    <p:sldId id="2771" r:id="rId163"/>
    <p:sldId id="2772" r:id="rId164"/>
    <p:sldId id="2773" r:id="rId165"/>
    <p:sldId id="2774" r:id="rId166"/>
    <p:sldId id="2775" r:id="rId167"/>
    <p:sldId id="2776" r:id="rId168"/>
    <p:sldId id="2777" r:id="rId169"/>
    <p:sldId id="2778" r:id="rId170"/>
    <p:sldId id="2779" r:id="rId171"/>
    <p:sldId id="2780" r:id="rId172"/>
    <p:sldId id="2781" r:id="rId173"/>
    <p:sldId id="2782" r:id="rId174"/>
    <p:sldId id="2783" r:id="rId175"/>
    <p:sldId id="2784" r:id="rId176"/>
    <p:sldId id="2785" r:id="rId177"/>
    <p:sldId id="2786" r:id="rId178"/>
    <p:sldId id="2823" r:id="rId179"/>
    <p:sldId id="2824" r:id="rId180"/>
    <p:sldId id="2825" r:id="rId181"/>
    <p:sldId id="2826" r:id="rId182"/>
    <p:sldId id="2827" r:id="rId183"/>
    <p:sldId id="2828" r:id="rId184"/>
    <p:sldId id="2829" r:id="rId185"/>
    <p:sldId id="2830" r:id="rId186"/>
    <p:sldId id="2831" r:id="rId187"/>
    <p:sldId id="2832" r:id="rId188"/>
    <p:sldId id="2833" r:id="rId189"/>
    <p:sldId id="2834" r:id="rId190"/>
    <p:sldId id="2835" r:id="rId191"/>
    <p:sldId id="2836" r:id="rId192"/>
    <p:sldId id="2837" r:id="rId193"/>
    <p:sldId id="2838" r:id="rId194"/>
    <p:sldId id="2839" r:id="rId195"/>
    <p:sldId id="2840" r:id="rId196"/>
    <p:sldId id="2841" r:id="rId197"/>
    <p:sldId id="2667" r:id="rId198"/>
    <p:sldId id="2520" r:id="rId199"/>
    <p:sldId id="2521" r:id="rId200"/>
    <p:sldId id="2524" r:id="rId201"/>
    <p:sldId id="2525" r:id="rId202"/>
    <p:sldId id="2526" r:id="rId203"/>
    <p:sldId id="2527" r:id="rId204"/>
    <p:sldId id="2528" r:id="rId205"/>
    <p:sldId id="2522" r:id="rId206"/>
    <p:sldId id="2534" r:id="rId207"/>
    <p:sldId id="2535" r:id="rId208"/>
    <p:sldId id="2536" r:id="rId209"/>
    <p:sldId id="2537" r:id="rId210"/>
    <p:sldId id="2538" r:id="rId211"/>
    <p:sldId id="2529" r:id="rId212"/>
    <p:sldId id="2541" r:id="rId213"/>
    <p:sldId id="2991" r:id="rId214"/>
    <p:sldId id="2992" r:id="rId215"/>
    <p:sldId id="2654" r:id="rId216"/>
    <p:sldId id="2655" r:id="rId217"/>
    <p:sldId id="2993" r:id="rId218"/>
    <p:sldId id="2994" r:id="rId219"/>
    <p:sldId id="2995" r:id="rId220"/>
    <p:sldId id="2996" r:id="rId221"/>
    <p:sldId id="2997" r:id="rId222"/>
    <p:sldId id="2998" r:id="rId223"/>
    <p:sldId id="2999" r:id="rId224"/>
    <p:sldId id="3000" r:id="rId225"/>
    <p:sldId id="2531" r:id="rId226"/>
    <p:sldId id="2555" r:id="rId227"/>
    <p:sldId id="2647" r:id="rId228"/>
    <p:sldId id="2649" r:id="rId229"/>
    <p:sldId id="2650" r:id="rId230"/>
    <p:sldId id="3001" r:id="rId231"/>
    <p:sldId id="2656" r:id="rId232"/>
    <p:sldId id="2918" r:id="rId233"/>
    <p:sldId id="2932" r:id="rId234"/>
    <p:sldId id="2891" r:id="rId235"/>
    <p:sldId id="2922" r:id="rId236"/>
    <p:sldId id="2990" r:id="rId237"/>
    <p:sldId id="2636" r:id="rId238"/>
    <p:sldId id="2892" r:id="rId23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39">
          <p15:clr>
            <a:srgbClr val="A4A3A4"/>
          </p15:clr>
        </p15:guide>
        <p15:guide id="2" pos="153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27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18"/>
    <a:srgbClr val="FF9B00"/>
    <a:srgbClr val="000000"/>
    <a:srgbClr val="328CCD"/>
    <a:srgbClr val="2750F0"/>
    <a:srgbClr val="4B5050"/>
    <a:srgbClr val="041B31"/>
    <a:srgbClr val="19D3F0"/>
    <a:srgbClr val="19B49B"/>
    <a:srgbClr val="00A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6" autoAdjust="0"/>
    <p:restoredTop sz="94444" autoAdjust="0"/>
  </p:normalViewPr>
  <p:slideViewPr>
    <p:cSldViewPr snapToGrid="0" snapToObjects="1">
      <p:cViewPr varScale="1">
        <p:scale>
          <a:sx n="37" d="100"/>
          <a:sy n="37" d="100"/>
        </p:scale>
        <p:origin x="654" y="42"/>
      </p:cViewPr>
      <p:guideLst>
        <p:guide orient="horz" pos="8639"/>
        <p:guide pos="153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245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59.507" idx="3">
    <p:pos x="10" y="10"/>
    <p:text>miêu tả: hệ thống support ng mù, giúp đỡ người mù làm những gì....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5:25.082" idx="8">
    <p:pos x="106" y="106"/>
    <p:text>và thông báo cho user bằng giong nói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5:09.320" idx="7">
    <p:pos x="10" y="10"/>
    <p:text>bỏ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6:52.316" idx="9">
    <p:pos x="106" y="106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7:46.061" idx="12">
    <p:pos x="10" y="10"/>
    <p:text>Làm sao người mù có thể nhận diện được một người khác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3:44.055" idx="17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9:05.642" idx="20">
    <p:pos x="10" y="10"/>
    <p:text>Mapping giữa terms trong MCS vs các term trong Clarifai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40.524" idx="21">
    <p:pos x="106" y="106"/>
    <p:text>Câu hỏi: làm sao đưa một tấm hình thì clarifai detect được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54.641" idx="22">
    <p:pos x="202" y="202"/>
    <p:text>quan trọng: quá trình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7:21.243" idx="23">
    <p:pos x="10" y="10"/>
    <p:text>Demo Identify object trước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7:33.447" idx="24">
    <p:pos x="106" y="106"/>
    <p:text>Demo Training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Objects obstacles.</a:t>
            </a:r>
          </a:p>
          <a:p>
            <a:r>
              <a:rPr lang="en-US" dirty="0" smtClean="0"/>
              <a:t>Traveling</a:t>
            </a:r>
          </a:p>
          <a:p>
            <a:r>
              <a:rPr lang="en-US" dirty="0" smtClean="0"/>
              <a:t>Walking</a:t>
            </a:r>
            <a:r>
              <a:rPr lang="en-US" baseline="0" dirty="0" smtClean="0"/>
              <a:t> on street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3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If we analyze pixels directly, really dark images and really light images of the same person will have totally different pixel values. But by only considering the </a:t>
            </a:r>
            <a:r>
              <a:rPr lang="en-US" sz="2400" b="0" i="1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direction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 that brightness changes, both really dark images and really bright images will end up with the same exact representation. That makes the problem a lot easier to solve!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6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7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11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4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9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5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57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Giải</a:t>
            </a:r>
            <a:r>
              <a:rPr lang="en-US" baseline="0" dirty="0" smtClean="0"/>
              <a:t> quyết được 2 vấn đề đặt ra ban đầu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9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Một nhóm</a:t>
            </a:r>
            <a:r>
              <a:rPr lang="en-US" baseline="0" dirty="0" smtClean="0"/>
              <a:t> gồm nhiều người được tập trung lại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75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Meeting people</a:t>
            </a:r>
          </a:p>
          <a:p>
            <a:r>
              <a:rPr lang="en-US" dirty="0" smtClean="0"/>
              <a:t>Participate</a:t>
            </a:r>
            <a:r>
              <a:rPr lang="en-US" baseline="0" dirty="0" smtClean="0"/>
              <a:t> in activities</a:t>
            </a:r>
          </a:p>
          <a:p>
            <a:r>
              <a:rPr lang="en-US" baseline="0" dirty="0" smtClean="0"/>
              <a:t>=&gt; Low self esteem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0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1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4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#need</a:t>
            </a:r>
            <a:r>
              <a:rPr lang="en-US" baseline="0" smtClean="0"/>
              <a:t> to talk about process of detect face???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1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91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4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Neu</a:t>
            </a:r>
            <a:r>
              <a:rPr lang="en-US" baseline="0" smtClean="0"/>
              <a:t> input la tam nay ---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4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9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Size nho - &gt;nhanh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09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Size nho - &gt;nhanh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05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82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9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80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</a:t>
            </a:r>
            <a:r>
              <a:rPr lang="en-US" baseline="0" dirty="0" smtClean="0"/>
              <a:t> trình như sau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65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84663" y="4008753"/>
            <a:ext cx="7573145" cy="65263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818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" name="Freeform 30"/>
          <p:cNvSpPr>
            <a:spLocks noChangeArrowheads="1"/>
          </p:cNvSpPr>
          <p:nvPr userDrawn="1"/>
        </p:nvSpPr>
        <p:spPr bwMode="auto">
          <a:xfrm>
            <a:off x="21856474" y="12962667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5" name="Freeform 38"/>
          <p:cNvSpPr>
            <a:spLocks noChangeArrowheads="1"/>
          </p:cNvSpPr>
          <p:nvPr userDrawn="1"/>
        </p:nvSpPr>
        <p:spPr bwMode="auto">
          <a:xfrm>
            <a:off x="21957416" y="13038867"/>
            <a:ext cx="125063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6" name="Freeform 30"/>
          <p:cNvSpPr>
            <a:spLocks noChangeArrowheads="1"/>
          </p:cNvSpPr>
          <p:nvPr userDrawn="1"/>
        </p:nvSpPr>
        <p:spPr bwMode="auto">
          <a:xfrm>
            <a:off x="22272519" y="12962229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7" name="Freeform 38"/>
          <p:cNvSpPr>
            <a:spLocks noChangeArrowheads="1"/>
          </p:cNvSpPr>
          <p:nvPr userDrawn="1"/>
        </p:nvSpPr>
        <p:spPr bwMode="auto">
          <a:xfrm flipH="1">
            <a:off x="22365174" y="13038429"/>
            <a:ext cx="124405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625380" y="12834421"/>
            <a:ext cx="365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smtClean="0">
                <a:solidFill>
                  <a:schemeClr val="tx2"/>
                </a:solidFill>
                <a:latin typeface="Lato Regular"/>
                <a:cs typeface="Lato Regular"/>
              </a:rPr>
              <a:t>Simple Inc </a:t>
            </a:r>
            <a:r>
              <a:rPr lang="id-ID" sz="2400" b="0" smtClean="0">
                <a:solidFill>
                  <a:schemeClr val="tx2"/>
                </a:solidFill>
                <a:latin typeface="Lato Light"/>
                <a:cs typeface="Lato Light"/>
              </a:rPr>
              <a:t>Company</a:t>
            </a:r>
            <a:endParaRPr lang="id-ID" sz="2400" b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46" r:id="rId2"/>
    <p:sldLayoutId id="2147483965" r:id="rId3"/>
    <p:sldLayoutId id="21474839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Regular"/>
          <a:ea typeface="+mn-ea"/>
          <a:cs typeface="Lato Regular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7.jpe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77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Relationship Id="rId9" Type="http://schemas.openxmlformats.org/officeDocument/2006/relationships/comments" Target="../comments/commen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0692" y="0"/>
            <a:ext cx="24377650" cy="13716000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5361" y="5334515"/>
            <a:ext cx="14765544" cy="304697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Automatic Alternative </a:t>
            </a: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Image </a:t>
            </a:r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Recognition to Voice</a:t>
            </a:r>
            <a:endParaRPr lang="id-ID" sz="9600" b="1" dirty="0" smtClean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196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ết quả hình ảnh cho blind person applic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4"/>
          <a:stretch/>
        </p:blipFill>
        <p:spPr bwMode="auto">
          <a:xfrm>
            <a:off x="12662208" y="5250426"/>
            <a:ext cx="10876218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76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62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20929" y="735059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26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2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677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990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sp>
        <p:nvSpPr>
          <p:cNvPr id="48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71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04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5"/>
            <a:ext cx="14524872" cy="37856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b="1" u="sng" dirty="0" smtClean="0">
                <a:latin typeface="+mj-lt"/>
              </a:rPr>
              <a:t>Confidence</a:t>
            </a:r>
            <a:r>
              <a:rPr lang="en-US" sz="8000" dirty="0" smtClean="0">
                <a:latin typeface="+mj-lt"/>
              </a:rPr>
              <a:t> Rate: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Similarity between two Faces.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Range [0, 1]</a:t>
            </a:r>
            <a:endParaRPr lang="vi-VN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719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76348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Our Solution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4"/>
            <a:ext cx="14447795" cy="3749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+mj-lt"/>
              </a:rPr>
              <a:t>Confidence Rate &gt;= 0.65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61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16187" y="560039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79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08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Get Person 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482406" y="94537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0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229569" y="527461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8" name="Straight Connector 47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4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217222" y="8132335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5" name="Freeform 111"/>
          <p:cNvSpPr>
            <a:spLocks noChangeArrowheads="1"/>
          </p:cNvSpPr>
          <p:nvPr/>
        </p:nvSpPr>
        <p:spPr bwMode="auto">
          <a:xfrm>
            <a:off x="13499100" y="5865701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Connector 3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6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35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976769" y="7678032"/>
            <a:ext cx="3308663" cy="10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42796" y="775414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Describe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65" y="6609423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9344" y="4724400"/>
            <a:ext cx="78261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Identify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90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5644897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47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14815772" y="2001859"/>
            <a:ext cx="7584370" cy="398177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1" name="TextBox 10"/>
          <p:cNvSpPr txBox="1"/>
          <p:nvPr/>
        </p:nvSpPr>
        <p:spPr>
          <a:xfrm>
            <a:off x="16601626" y="2838884"/>
            <a:ext cx="4379159" cy="23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198" dirty="0">
                <a:latin typeface="+mj-lt"/>
              </a:rPr>
              <a:t>Oh it’s </a:t>
            </a:r>
          </a:p>
          <a:p>
            <a:r>
              <a:rPr lang="en-US" sz="7198" dirty="0">
                <a:latin typeface="+mj-lt"/>
              </a:rPr>
              <a:t>Mr. Thanh</a:t>
            </a:r>
            <a:endParaRPr lang="vi-VN" sz="7198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4407" y="4290035"/>
            <a:ext cx="10561929" cy="313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</p:txBody>
      </p:sp>
    </p:spTree>
    <p:extLst>
      <p:ext uri="{BB962C8B-B14F-4D97-AF65-F5344CB8AC3E}">
        <p14:creationId xmlns:p14="http://schemas.microsoft.com/office/powerpoint/2010/main" val="2545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64407" y="4290035"/>
            <a:ext cx="10561929" cy="618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  <a:p>
            <a:pPr marL="1142714" indent="-1142714">
              <a:buFont typeface="Wingdings" panose="05000000000000000000" pitchFamily="2" charset="2"/>
              <a:buChar char="ü"/>
            </a:pPr>
            <a:endParaRPr lang="en-US" sz="6598" dirty="0">
              <a:latin typeface="+mj-lt"/>
            </a:endParaRPr>
          </a:p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He can greet him back now.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15117316" y="3076291"/>
            <a:ext cx="6753573" cy="2602922"/>
          </a:xfrm>
          <a:prstGeom prst="wedgeEllipseCallout">
            <a:avLst>
              <a:gd name="adj1" fmla="val -44699"/>
              <a:gd name="adj2" fmla="val 523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5" name="TextBox 14"/>
          <p:cNvSpPr txBox="1"/>
          <p:nvPr/>
        </p:nvSpPr>
        <p:spPr>
          <a:xfrm>
            <a:off x="16047501" y="3736181"/>
            <a:ext cx="5462535" cy="11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98" dirty="0">
                <a:latin typeface="+mj-lt"/>
              </a:rPr>
              <a:t>Hello, Thanh !</a:t>
            </a:r>
          </a:p>
        </p:txBody>
      </p:sp>
    </p:spTree>
    <p:extLst>
      <p:ext uri="{BB962C8B-B14F-4D97-AF65-F5344CB8AC3E}">
        <p14:creationId xmlns:p14="http://schemas.microsoft.com/office/powerpoint/2010/main" val="376033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0390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Result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3941658" y="2841749"/>
            <a:ext cx="5665788" cy="28753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289867" y="3094782"/>
            <a:ext cx="3454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Thanh !</a:t>
            </a:r>
            <a:endParaRPr lang="vi-VN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64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7120" y="5441626"/>
            <a:ext cx="171909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Microsoft Cognitive Service</a:t>
            </a:r>
          </a:p>
          <a:p>
            <a:pPr algn="ctr"/>
            <a:r>
              <a:rPr lang="en-US" sz="8000" b="1" dirty="0" smtClean="0">
                <a:latin typeface="+mj-lt"/>
              </a:rPr>
              <a:t> recognizes who is who ?</a:t>
            </a:r>
            <a:endParaRPr lang="vi-VN" sz="8000" b="1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1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9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99417" y="7897091"/>
            <a:ext cx="6677891" cy="10291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/>
          <p:cNvSpPr/>
          <p:nvPr/>
        </p:nvSpPr>
        <p:spPr>
          <a:xfrm>
            <a:off x="11526982" y="5985164"/>
            <a:ext cx="2189018" cy="8035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</a:p>
          <a:p>
            <a:endParaRPr lang="en-US" sz="6600" dirty="0">
              <a:latin typeface="+mj-lt"/>
            </a:endParaRPr>
          </a:p>
          <a:p>
            <a:r>
              <a:rPr lang="en-US" sz="6600" dirty="0" smtClean="0">
                <a:latin typeface="+mj-lt"/>
              </a:rPr>
              <a:t>This is called the “Training” process.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6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50688" y="5751063"/>
            <a:ext cx="9719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Training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9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</p:txBody>
      </p:sp>
    </p:spTree>
    <p:extLst>
      <p:ext uri="{BB962C8B-B14F-4D97-AF65-F5344CB8AC3E}">
        <p14:creationId xmlns:p14="http://schemas.microsoft.com/office/powerpoint/2010/main" val="69384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</p:txBody>
      </p:sp>
    </p:spTree>
    <p:extLst>
      <p:ext uri="{BB962C8B-B14F-4D97-AF65-F5344CB8AC3E}">
        <p14:creationId xmlns:p14="http://schemas.microsoft.com/office/powerpoint/2010/main" val="41580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4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707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1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2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7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Face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1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32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6336991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</p:txBody>
      </p:sp>
    </p:spTree>
    <p:extLst>
      <p:ext uri="{BB962C8B-B14F-4D97-AF65-F5344CB8AC3E}">
        <p14:creationId xmlns:p14="http://schemas.microsoft.com/office/powerpoint/2010/main" val="41440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81083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33239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32095" y="5144522"/>
            <a:ext cx="1052724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Contains up to 1000 Person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6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8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+mj-lt"/>
              </a:rPr>
              <a:t>Support blind person to communicate with the application by their own voice.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790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348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Person ID</a:t>
            </a:r>
          </a:p>
        </p:txBody>
      </p:sp>
    </p:spTree>
    <p:extLst>
      <p:ext uri="{BB962C8B-B14F-4D97-AF65-F5344CB8AC3E}">
        <p14:creationId xmlns:p14="http://schemas.microsoft.com/office/powerpoint/2010/main" val="40185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  <a:endParaRPr lang="en-US" sz="6000" dirty="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66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up to 248 faces.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32673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35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Belong to a certain Person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91667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52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65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9832" y="4225824"/>
            <a:ext cx="6424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7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7144469" y="7632429"/>
            <a:ext cx="2202310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99832" y="4225824"/>
            <a:ext cx="6424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3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783425" y="9628738"/>
            <a:ext cx="1656849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/>
          <p:cNvSpPr/>
          <p:nvPr/>
        </p:nvSpPr>
        <p:spPr>
          <a:xfrm>
            <a:off x="17325473" y="7689406"/>
            <a:ext cx="1780674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99832" y="4225824"/>
            <a:ext cx="64248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Each Person will have their own Faces.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1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54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93729" y="3792169"/>
            <a:ext cx="7315200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2052" y="3792169"/>
            <a:ext cx="229903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helps blind person to recognize People and Objects around them</a:t>
            </a:r>
            <a:endParaRPr lang="vi-VN" sz="48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6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7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8" name="Straight Connector 97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3" name="Straight Connector 42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8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9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5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383374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38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367818" y="3792169"/>
            <a:ext cx="9531143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140" y="6695898"/>
            <a:ext cx="3490527" cy="3490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90357" y="10782126"/>
            <a:ext cx="3296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Voice Control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5938" y="10782127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grpSp>
        <p:nvGrpSpPr>
          <p:cNvPr id="21" name="Group 25554"/>
          <p:cNvGrpSpPr/>
          <p:nvPr/>
        </p:nvGrpSpPr>
        <p:grpSpPr>
          <a:xfrm>
            <a:off x="14342638" y="6920569"/>
            <a:ext cx="2281894" cy="3000386"/>
            <a:chOff x="0" y="0"/>
            <a:chExt cx="3424644" cy="4502949"/>
          </a:xfrm>
          <a:solidFill>
            <a:srgbClr val="000000"/>
          </a:solidFill>
        </p:grpSpPr>
        <p:sp>
          <p:nvSpPr>
            <p:cNvPr id="22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23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52052" y="3792169"/>
            <a:ext cx="229903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can upgrades its performance with the help of its Users, Manually or through Voice commands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23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extBox 3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1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5" name="Straight Connector 44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19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70897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Rectangle 64"/>
          <p:cNvSpPr/>
          <p:nvPr/>
        </p:nvSpPr>
        <p:spPr>
          <a:xfrm>
            <a:off x="8406101" y="9018460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8406101" y="9835371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93827" y="9031493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517695" y="10222329"/>
            <a:ext cx="4140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algn="ctr"/>
            <a:r>
              <a:rPr lang="en-US" sz="4400" dirty="0" smtClean="0">
                <a:latin typeface="+mj-lt"/>
              </a:rPr>
              <a:t>Persisted Face ID</a:t>
            </a:r>
            <a:endParaRPr lang="en-US" sz="4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2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8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9424825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5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8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00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087" y="3192880"/>
            <a:ext cx="5448595" cy="604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3958983" y="9916116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 dirty="0">
                <a:latin typeface="+mj-lt"/>
              </a:rPr>
              <a:t>Member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  <p:pic>
        <p:nvPicPr>
          <p:cNvPr id="27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3264" y="2261905"/>
            <a:ext cx="6980518" cy="69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73"/>
          <p:cNvSpPr txBox="1"/>
          <p:nvPr/>
        </p:nvSpPr>
        <p:spPr>
          <a:xfrm>
            <a:off x="15523122" y="10249894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Admin</a:t>
            </a:r>
            <a:endParaRPr lang="vi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90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6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31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898006" y="8642670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76741" y="10162661"/>
            <a:ext cx="53634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6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07169" y="4724400"/>
            <a:ext cx="801052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29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</p:txBody>
      </p:sp>
    </p:spTree>
    <p:extLst>
      <p:ext uri="{BB962C8B-B14F-4D97-AF65-F5344CB8AC3E}">
        <p14:creationId xmlns:p14="http://schemas.microsoft.com/office/powerpoint/2010/main" val="18971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System can now Identify trained Person.</a:t>
            </a:r>
          </a:p>
        </p:txBody>
      </p:sp>
    </p:spTree>
    <p:extLst>
      <p:ext uri="{BB962C8B-B14F-4D97-AF65-F5344CB8AC3E}">
        <p14:creationId xmlns:p14="http://schemas.microsoft.com/office/powerpoint/2010/main" val="486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46250" y="5702372"/>
            <a:ext cx="936387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Real-time </a:t>
            </a:r>
          </a:p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Face Recognition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02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38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077" y="4696772"/>
            <a:ext cx="4806350" cy="548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3543" y="1745355"/>
            <a:ext cx="2615839" cy="243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1795" y="7578441"/>
            <a:ext cx="2470878" cy="247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8280" y="10520275"/>
            <a:ext cx="2154393" cy="215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>
                <a:latin typeface="+mj-lt"/>
              </a:rPr>
              <a:t>Member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8924173" y="2300834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Person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8152093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Person</a:t>
            </a:r>
            <a:endParaRPr lang="en-US" b="1">
              <a:latin typeface="+mj-lt"/>
            </a:endParaRPr>
          </a:p>
        </p:txBody>
      </p:sp>
      <p:pic>
        <p:nvPicPr>
          <p:cNvPr id="19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5997" y="4592817"/>
            <a:ext cx="2730929" cy="254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8924173" y="5201852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Object</a:t>
            </a:r>
            <a:endParaRPr lang="en-US" b="1">
              <a:latin typeface="+mj-lt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8924172" y="10828219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j-lt"/>
              </a:rPr>
              <a:t>Control by Voice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565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31845" y="9865895"/>
            <a:ext cx="4022429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0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Is there a way that can help Mr. Son Identify person more comfortably ? Or “Hand-free” ?</a:t>
            </a:r>
          </a:p>
        </p:txBody>
      </p:sp>
    </p:spTree>
    <p:extLst>
      <p:ext uri="{BB962C8B-B14F-4D97-AF65-F5344CB8AC3E}">
        <p14:creationId xmlns:p14="http://schemas.microsoft.com/office/powerpoint/2010/main" val="19161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2856" y="5805205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Real-time Identification Process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4188724" y="10538873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2717" y="9503357"/>
            <a:ext cx="6879193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Hand-free, more convenient 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68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8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0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smtClean="0">
                <a:latin typeface="+mj-lt"/>
              </a:rPr>
              <a:t>Admin</a:t>
            </a:r>
            <a:endParaRPr lang="vi" b="1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8924173" y="3617913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Account Management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9475667"/>
            <a:ext cx="5293273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Manage Objects</a:t>
            </a:r>
            <a:endParaRPr lang="en-US" b="1">
              <a:latin typeface="+mj-lt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24173" y="6452880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Object</a:t>
            </a:r>
            <a:endParaRPr lang="en-US" b="1">
              <a:latin typeface="+mj-lt"/>
            </a:endParaRPr>
          </a:p>
        </p:txBody>
      </p:sp>
      <p:pic>
        <p:nvPicPr>
          <p:cNvPr id="16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19" y="3624408"/>
            <a:ext cx="6980518" cy="698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2762" y="8775610"/>
            <a:ext cx="2723688" cy="2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7631" y="5987692"/>
            <a:ext cx="2253950" cy="22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7631" y="2541071"/>
            <a:ext cx="2555236" cy="255523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3692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67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8826033"/>
            <a:ext cx="2780959" cy="27809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83652" y="1128382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592252" y="4252411"/>
            <a:ext cx="0" cy="5543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52" y="9795530"/>
            <a:ext cx="1828800" cy="18288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749646" y="10728923"/>
            <a:ext cx="3569365" cy="5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13" y="9543205"/>
            <a:ext cx="1144725" cy="11447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33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175" y="4724400"/>
            <a:ext cx="1334852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Real-time 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80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</p:txBody>
      </p:sp>
    </p:spTree>
    <p:extLst>
      <p:ext uri="{BB962C8B-B14F-4D97-AF65-F5344CB8AC3E}">
        <p14:creationId xmlns:p14="http://schemas.microsoft.com/office/powerpoint/2010/main" val="30214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47824" y="7095906"/>
            <a:ext cx="4190871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80201" y="2579321"/>
            <a:ext cx="10048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  <a:p>
            <a:pPr marL="857250" indent="-857250">
              <a:buFont typeface="Wingdings" panose="05000000000000000000" pitchFamily="2" charset="2"/>
              <a:buChar char="ü"/>
            </a:pPr>
            <a:endParaRPr lang="en-US" sz="6000" dirty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Totally “Hand-free”.</a:t>
            </a:r>
          </a:p>
        </p:txBody>
      </p:sp>
    </p:spTree>
    <p:extLst>
      <p:ext uri="{BB962C8B-B14F-4D97-AF65-F5344CB8AC3E}">
        <p14:creationId xmlns:p14="http://schemas.microsoft.com/office/powerpoint/2010/main" val="2583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68147" y="6270605"/>
            <a:ext cx="105336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smtClean="0">
                <a:solidFill>
                  <a:schemeClr val="bg1"/>
                </a:solidFill>
                <a:latin typeface="Lato Regular"/>
                <a:cs typeface="Lato Regular"/>
              </a:rPr>
              <a:t>Detect Object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22" y="3366822"/>
            <a:ext cx="5568691" cy="5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5594682" y="3232113"/>
            <a:ext cx="568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latin typeface="+mj-lt"/>
              </a:rPr>
              <a:t>How much is  it?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</a:t>
            </a:r>
            <a:r>
              <a:rPr lang="en-US" sz="6000" smtClean="0">
                <a:latin typeface="+mj-lt"/>
              </a:rPr>
              <a:t>. Long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15" y="6685452"/>
            <a:ext cx="8387340" cy="37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7130" y="6993427"/>
            <a:ext cx="104394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00" b="1" smtClean="0">
                <a:solidFill>
                  <a:schemeClr val="bg1"/>
                </a:solidFill>
                <a:latin typeface="Lato Regular"/>
                <a:cs typeface="Lato Regular"/>
              </a:rPr>
              <a:t>Kiều Trọng Khánh</a:t>
            </a:r>
            <a:endParaRPr lang="en-US" sz="8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130" y="5647353"/>
            <a:ext cx="3704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chemeClr val="bg1"/>
                </a:solidFill>
                <a:latin typeface="Lato Light"/>
                <a:cs typeface="Lato Light"/>
              </a:rPr>
              <a:t>Supervisor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3117" y="5226789"/>
            <a:ext cx="11430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latin typeface="+mj-lt"/>
              </a:rPr>
              <a:t>Phan Trung Thành (Leader)</a:t>
            </a:r>
          </a:p>
          <a:p>
            <a:r>
              <a:rPr lang="en-US" sz="6000" smtClean="0">
                <a:latin typeface="+mj-lt"/>
              </a:rPr>
              <a:t>Nguyễn Vũ Hoàng Sơn</a:t>
            </a:r>
          </a:p>
          <a:p>
            <a:r>
              <a:rPr lang="en-US" sz="6000" smtClean="0">
                <a:latin typeface="+mj-lt"/>
              </a:rPr>
              <a:t>Võ Hà Quân</a:t>
            </a:r>
          </a:p>
          <a:p>
            <a:r>
              <a:rPr lang="en-US" sz="6000" smtClean="0">
                <a:latin typeface="+mj-lt"/>
              </a:rPr>
              <a:t>Nguyễn Cao Duy (Dropped Out)</a:t>
            </a:r>
            <a:endParaRPr lang="vi-VN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83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86308" y="5468462"/>
            <a:ext cx="96059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Person</a:t>
            </a:r>
          </a:p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Identification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196" y="3315184"/>
            <a:ext cx="6317652" cy="58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6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8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31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09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16879" y="8793387"/>
            <a:ext cx="6800857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Blind can do right thing with it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0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14" y="4024140"/>
            <a:ext cx="4022228" cy="4022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89" y="5511096"/>
            <a:ext cx="7164358" cy="1565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467" y="5136143"/>
            <a:ext cx="6630566" cy="19401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0652" y="9573928"/>
            <a:ext cx="267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Take picture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272972" y="7379279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3867" y="744335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202" y="744335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39800" y="9573928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Identify object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612976" y="9573927"/>
            <a:ext cx="3883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Training object and store object </a:t>
            </a:r>
            <a:r>
              <a:rPr lang="en-US" smtClean="0"/>
              <a:t>information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92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7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65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00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31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49084" y="2697253"/>
            <a:ext cx="940947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Image Recognition system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</a:t>
            </a:r>
            <a:r>
              <a:rPr lang="en-US" sz="5400" dirty="0">
                <a:latin typeface="+mj-lt"/>
              </a:rPr>
              <a:t>f</a:t>
            </a:r>
            <a:r>
              <a:rPr lang="en-US" sz="5400" dirty="0" smtClean="0">
                <a:latin typeface="+mj-lt"/>
              </a:rPr>
              <a:t>aces, colors…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Custom training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Search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1" y="3383255"/>
            <a:ext cx="6618721" cy="7400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5169" y="3775585"/>
            <a:ext cx="7308722" cy="6076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109" y="4129548"/>
            <a:ext cx="7400060" cy="375238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746251" y="11503742"/>
            <a:ext cx="6309360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160459" y="11503742"/>
            <a:ext cx="13407464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2037" y="11917995"/>
            <a:ext cx="389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780774" y="1191799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3426" y="3063620"/>
            <a:ext cx="6574497" cy="5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2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477" y="2000594"/>
            <a:ext cx="6569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it works?</a:t>
            </a:r>
            <a:endParaRPr lang="vi-VN" sz="80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5456903"/>
            <a:ext cx="1975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/>
              <a:t>Clarifai</a:t>
            </a:r>
            <a:r>
              <a:rPr lang="en-US" sz="4800" smtClean="0"/>
              <a:t> use a </a:t>
            </a:r>
            <a:r>
              <a:rPr lang="en-US" sz="4800"/>
              <a:t>technique called </a:t>
            </a:r>
            <a:r>
              <a:rPr lang="en-US" sz="4800" b="1" u="sng" smtClean="0"/>
              <a:t>Convolution </a:t>
            </a:r>
            <a:r>
              <a:rPr lang="en-US" sz="4800" b="1" u="sng"/>
              <a:t>Neural </a:t>
            </a:r>
            <a:r>
              <a:rPr lang="en-US" sz="4800" b="1" u="sng" smtClean="0"/>
              <a:t>Networks(CNNs) </a:t>
            </a:r>
            <a:r>
              <a:rPr lang="en-US" sz="4800" smtClean="0"/>
              <a:t>to object recognition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8442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3019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Clarifai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3378" y="2000594"/>
            <a:ext cx="98796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latin typeface="+mj-lt"/>
              </a:rPr>
              <a:t>What is </a:t>
            </a:r>
            <a:r>
              <a:rPr lang="en-US" sz="8000" smtClean="0">
                <a:latin typeface="+mj-lt"/>
              </a:rPr>
              <a:t>Convolution?</a:t>
            </a:r>
            <a:endParaRPr lang="vi-VN" sz="8000" dirty="0">
              <a:latin typeface="+mj-lt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69" y="3324033"/>
            <a:ext cx="12775295" cy="932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3019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Clarifai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1556" y="2711155"/>
            <a:ext cx="14839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Networks?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44" y="4745155"/>
            <a:ext cx="22931927" cy="58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66" y="2421962"/>
            <a:ext cx="19666002" cy="9753574"/>
          </a:xfrm>
          <a:prstGeom prst="rect">
            <a:avLst/>
          </a:prstGeom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31" y="1988140"/>
            <a:ext cx="12054770" cy="154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32" y="2411631"/>
            <a:ext cx="23059652" cy="9478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1" y="2261905"/>
            <a:ext cx="11895826" cy="152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0559845" y="6135329"/>
            <a:ext cx="2802194" cy="123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360" y="0"/>
            <a:ext cx="14876627" cy="19127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293" y="2261905"/>
            <a:ext cx="6764275" cy="90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8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791517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01600" y="4267517"/>
            <a:ext cx="100215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Son is a blind person</a:t>
            </a:r>
            <a:r>
              <a:rPr lang="en-US" sz="4800" dirty="0" smtClean="0">
                <a:latin typeface="+mj-lt"/>
              </a:rPr>
              <a:t>.</a:t>
            </a:r>
            <a:r>
              <a:rPr lang="en-US" sz="6600" dirty="0">
                <a:latin typeface="+mj-lt"/>
              </a:rPr>
              <a:t> </a:t>
            </a:r>
            <a:r>
              <a:rPr lang="en-US" sz="6600" dirty="0" smtClean="0">
                <a:latin typeface="+mj-lt"/>
              </a:rPr>
              <a:t>He is walking on the street when suddenly run into his friend, Mr. Thanh.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7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77" y="2426190"/>
            <a:ext cx="18779715" cy="10506335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2687501"/>
            <a:ext cx="11053580" cy="142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80" y="2804151"/>
            <a:ext cx="18396667" cy="1011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6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20" y="3691576"/>
            <a:ext cx="21151843" cy="8372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40" y="4777740"/>
            <a:ext cx="7923059" cy="101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67" y="3835553"/>
            <a:ext cx="22090483" cy="8258125"/>
          </a:xfrm>
          <a:prstGeom prst="rect">
            <a:avLst/>
          </a:prstGeom>
        </p:spPr>
      </p:pic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4541766"/>
            <a:ext cx="7923059" cy="101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6890" y="2711155"/>
            <a:ext cx="14268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</a:t>
            </a:r>
            <a:r>
              <a:rPr lang="en-US" sz="8000" smtClean="0">
                <a:latin typeface="+mj-lt"/>
              </a:rPr>
              <a:t>Networks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77" y="5096721"/>
            <a:ext cx="19565478" cy="498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5395" y="4133540"/>
            <a:ext cx="11473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can </a:t>
            </a:r>
            <a:r>
              <a:rPr lang="en-US" sz="8000" b="1" dirty="0" err="1" smtClean="0">
                <a:latin typeface="+mj-lt"/>
              </a:rPr>
              <a:t>Clarifai</a:t>
            </a:r>
            <a:r>
              <a:rPr lang="en-US" sz="8000" dirty="0" smtClean="0">
                <a:latin typeface="+mj-lt"/>
              </a:rPr>
              <a:t> service </a:t>
            </a:r>
            <a:br>
              <a:rPr lang="en-US" sz="8000" dirty="0" smtClean="0">
                <a:latin typeface="+mj-lt"/>
              </a:rPr>
            </a:br>
            <a:r>
              <a:rPr lang="en-US" sz="8000" dirty="0" smtClean="0">
                <a:latin typeface="+mj-lt"/>
              </a:rPr>
              <a:t>recognize an object?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12" y="7768814"/>
            <a:ext cx="9391579" cy="27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Input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46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03666" y="2261905"/>
            <a:ext cx="30764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41908" y="3888634"/>
            <a:ext cx="11105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Model have unique Model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Group input(Images, videos…) to predictions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36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934336" y="4807491"/>
            <a:ext cx="11105536" cy="348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Model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Concept </a:t>
            </a:r>
            <a:r>
              <a:rPr lang="en-US" sz="6000" dirty="0" smtClean="0">
                <a:latin typeface="+mj-lt"/>
              </a:rPr>
              <a:t>ID</a:t>
            </a:r>
            <a:endParaRPr 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70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62552" y="2261905"/>
            <a:ext cx="25587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348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Input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one or many concept</a:t>
            </a:r>
            <a:endParaRPr lang="en-US" sz="6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25" y="9873891"/>
            <a:ext cx="1868206" cy="1307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60" y="9739069"/>
            <a:ext cx="1057712" cy="1442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30" y="10072003"/>
            <a:ext cx="1637132" cy="12278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82" y="9907080"/>
            <a:ext cx="1367263" cy="15487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1668014" y="6584001"/>
            <a:ext cx="772040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12" idx="2"/>
          </p:cNvCxnSpPr>
          <p:nvPr/>
        </p:nvCxnSpPr>
        <p:spPr>
          <a:xfrm flipH="1" flipV="1">
            <a:off x="6028376" y="6584000"/>
            <a:ext cx="218140" cy="315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0"/>
            <a:endCxn id="11" idx="2"/>
          </p:cNvCxnSpPr>
          <p:nvPr/>
        </p:nvCxnSpPr>
        <p:spPr>
          <a:xfrm flipH="1" flipV="1">
            <a:off x="2440055" y="6583999"/>
            <a:ext cx="1486541" cy="348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</p:cNvCxnSpPr>
          <p:nvPr/>
        </p:nvCxnSpPr>
        <p:spPr>
          <a:xfrm flipV="1">
            <a:off x="1668014" y="6584001"/>
            <a:ext cx="7883729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2"/>
          </p:cNvCxnSpPr>
          <p:nvPr/>
        </p:nvCxnSpPr>
        <p:spPr>
          <a:xfrm flipH="1" flipV="1">
            <a:off x="6028376" y="6584000"/>
            <a:ext cx="2709652" cy="328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0"/>
          </p:cNvCxnSpPr>
          <p:nvPr/>
        </p:nvCxnSpPr>
        <p:spPr>
          <a:xfrm flipV="1">
            <a:off x="3926596" y="6584001"/>
            <a:ext cx="5625147" cy="34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0"/>
          </p:cNvCxnSpPr>
          <p:nvPr/>
        </p:nvCxnSpPr>
        <p:spPr>
          <a:xfrm flipV="1">
            <a:off x="8738028" y="6583999"/>
            <a:ext cx="813715" cy="328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0"/>
          </p:cNvCxnSpPr>
          <p:nvPr/>
        </p:nvCxnSpPr>
        <p:spPr>
          <a:xfrm flipV="1">
            <a:off x="6246516" y="6584001"/>
            <a:ext cx="3305227" cy="315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02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6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4905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ea typeface="ＭＳ Ｐゴシック" charset="0"/>
                <a:cs typeface="Lato Regular"/>
                <a:sym typeface="Bebas Neue" charset="0"/>
              </a:rPr>
              <a:t>Apply in our system</a:t>
            </a:r>
            <a:endParaRPr lang="en-US" sz="5800" dirty="0">
              <a:solidFill>
                <a:schemeClr val="tx2"/>
              </a:solidFill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752" y="2757196"/>
            <a:ext cx="8795447" cy="6567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950" y="2321188"/>
            <a:ext cx="9264650" cy="743979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0896600" y="5359400"/>
            <a:ext cx="1447800" cy="681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47877" y="10256274"/>
            <a:ext cx="11285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smtClean="0">
                <a:latin typeface="+mj-lt"/>
              </a:rPr>
              <a:t>Search faster</a:t>
            </a:r>
            <a:endParaRPr lang="en-US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dirty="0" smtClean="0">
                <a:latin typeface="+mj-lt"/>
              </a:rPr>
              <a:t>Unnecessary abstract concept (</a:t>
            </a:r>
            <a:r>
              <a:rPr lang="en-US" dirty="0" err="1" smtClean="0">
                <a:latin typeface="+mj-lt"/>
              </a:rPr>
              <a:t>eg</a:t>
            </a:r>
            <a:r>
              <a:rPr lang="en-US" dirty="0" smtClean="0">
                <a:latin typeface="+mj-lt"/>
              </a:rPr>
              <a:t>. Four </a:t>
            </a:r>
            <a:r>
              <a:rPr lang="en-US" smtClean="0">
                <a:latin typeface="+mj-lt"/>
              </a:rPr>
              <a:t>legs)</a:t>
            </a:r>
            <a:endParaRPr lang="en-US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N</a:t>
            </a:r>
            <a:r>
              <a:rPr lang="en-US" dirty="0" smtClean="0">
                <a:latin typeface="+mj-lt"/>
              </a:rPr>
              <a:t>eed </a:t>
            </a:r>
            <a:r>
              <a:rPr lang="en-US" dirty="0">
                <a:latin typeface="+mj-lt"/>
              </a:rPr>
              <a:t>exact name of the object</a:t>
            </a:r>
          </a:p>
        </p:txBody>
      </p:sp>
    </p:spTree>
    <p:extLst>
      <p:ext uri="{BB962C8B-B14F-4D97-AF65-F5344CB8AC3E}">
        <p14:creationId xmlns:p14="http://schemas.microsoft.com/office/powerpoint/2010/main" val="19629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22" y="711364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074403" y="809932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119" y="6961240"/>
            <a:ext cx="2713703" cy="2713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0062248" y="802312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479" y="7113646"/>
            <a:ext cx="2311276" cy="23112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006089" y="6881137"/>
            <a:ext cx="5224764" cy="180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Admin Training</a:t>
            </a:r>
            <a:endParaRPr lang="vi-VN" sz="54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343" y="1136623"/>
            <a:ext cx="759374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Objects</a:t>
            </a:r>
            <a:endParaRPr lang="vi-VN" sz="8000" dirty="0"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5301034" y="7994880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3428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Detect Object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96" y="3823897"/>
            <a:ext cx="1341108" cy="1311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50" y="10367942"/>
            <a:ext cx="1517854" cy="136606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133197" y="3585736"/>
            <a:ext cx="3547703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URL picture</a:t>
            </a:r>
            <a:endParaRPr lang="en-US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32" y="3798512"/>
            <a:ext cx="3703925" cy="108379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09904" y="4598630"/>
            <a:ext cx="27862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967019" y="4598630"/>
            <a:ext cx="308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332116" y="7925596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Write log</a:t>
            </a:r>
            <a:endParaRPr lang="en-US">
              <a:latin typeface="+mj-l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458435" y="11266045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information Obejct</a:t>
            </a:r>
            <a:endParaRPr lang="en-US">
              <a:latin typeface="+mj-lt"/>
            </a:endParaRPr>
          </a:p>
        </p:txBody>
      </p:sp>
      <p:cxnSp>
        <p:nvCxnSpPr>
          <p:cNvPr id="21" name="Straight Arrow Connector 20"/>
          <p:cNvCxnSpPr>
            <a:stCxn id="9" idx="3"/>
            <a:endCxn id="11" idx="1"/>
          </p:cNvCxnSpPr>
          <p:nvPr/>
        </p:nvCxnSpPr>
        <p:spPr>
          <a:xfrm flipV="1">
            <a:off x="15680900" y="4340411"/>
            <a:ext cx="4140932" cy="13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8" idx="3"/>
          </p:cNvCxnSpPr>
          <p:nvPr/>
        </p:nvCxnSpPr>
        <p:spPr>
          <a:xfrm flipH="1">
            <a:off x="20289053" y="4882309"/>
            <a:ext cx="1384742" cy="483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1"/>
            <a:endCxn id="18" idx="3"/>
          </p:cNvCxnSpPr>
          <p:nvPr/>
        </p:nvCxnSpPr>
        <p:spPr>
          <a:xfrm flipH="1" flipV="1">
            <a:off x="9619265" y="8819410"/>
            <a:ext cx="4849569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30142" y="4036830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1</a:t>
            </a:r>
            <a:endParaRPr lang="en-US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87498" y="4036526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2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43" y="3355007"/>
            <a:ext cx="2655699" cy="265569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14468834" y="8434688"/>
            <a:ext cx="5820219" cy="2557072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Detectable?</a:t>
            </a:r>
            <a:endParaRPr lang="en-US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840222" y="9772441"/>
            <a:ext cx="4754932" cy="23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43117" y="8602985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No</a:t>
            </a:r>
            <a:endParaRPr lang="en-US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969334" y="11205449"/>
            <a:ext cx="93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Yes</a:t>
            </a:r>
            <a:endParaRPr lang="en-US">
              <a:latin typeface="+mj-lt"/>
            </a:endParaRPr>
          </a:p>
        </p:txBody>
      </p:sp>
      <p:cxnSp>
        <p:nvCxnSpPr>
          <p:cNvPr id="31" name="Straight Arrow Connector 30"/>
          <p:cNvCxnSpPr>
            <a:stCxn id="18" idx="1"/>
            <a:endCxn id="7" idx="3"/>
          </p:cNvCxnSpPr>
          <p:nvPr/>
        </p:nvCxnSpPr>
        <p:spPr>
          <a:xfrm flipH="1">
            <a:off x="3037004" y="8819410"/>
            <a:ext cx="3295112" cy="223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1"/>
          </p:cNvCxnSpPr>
          <p:nvPr/>
        </p:nvCxnSpPr>
        <p:spPr>
          <a:xfrm flipH="1" flipV="1">
            <a:off x="2992915" y="11266045"/>
            <a:ext cx="3465520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732266" y="379851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3</a:t>
            </a:r>
            <a:endParaRPr lang="en-US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32649" y="700448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730735" y="881941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</a:t>
            </a:r>
            <a:endParaRPr lang="en-US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505204" y="1040464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</a:t>
            </a:r>
            <a:endParaRPr lang="en-US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95955" y="90668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4.1.1</a:t>
            </a:r>
            <a:endParaRPr lang="en-US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32244" y="1193929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4.2.1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61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6510" y="2777448"/>
            <a:ext cx="7021474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Detect Objects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80" y="802658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8310461" y="901226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77" y="7874180"/>
            <a:ext cx="2713703" cy="27137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4298306" y="893606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023" y="7905434"/>
            <a:ext cx="2796854" cy="27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100663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Identify Person and Objects with </a:t>
            </a:r>
            <a:r>
              <a:rPr lang="en-US" sz="5400" smtClean="0">
                <a:latin typeface="+mj-lt"/>
              </a:rPr>
              <a:t>high accuracy ( &gt;= 80% )</a:t>
            </a:r>
            <a:endParaRPr lang="en-US" sz="5400" dirty="0" smtClean="0">
              <a:latin typeface="+mj-lt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32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67303" y="3735807"/>
            <a:ext cx="6247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+mj-lt"/>
              </a:rPr>
              <a:t>Limitations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167302" y="5456903"/>
            <a:ext cx="101244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Only </a:t>
            </a:r>
            <a:r>
              <a:rPr lang="en-US" sz="5400" dirty="0">
                <a:latin typeface="+mj-lt"/>
              </a:rPr>
              <a:t>available on Android </a:t>
            </a:r>
            <a:r>
              <a:rPr lang="en-US" sz="5400" dirty="0" smtClean="0">
                <a:latin typeface="+mj-lt"/>
              </a:rPr>
              <a:t>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Need internet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9913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Identify Person and Objects with high accuracy ( &gt;= </a:t>
            </a:r>
            <a:r>
              <a:rPr lang="en-US" sz="5400" smtClean="0"/>
              <a:t>80</a:t>
            </a:r>
            <a:r>
              <a:rPr lang="en-US" sz="5400"/>
              <a:t>% 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44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Future Plan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0497" y="3244847"/>
            <a:ext cx="22338488" cy="632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latin typeface="+mj-lt"/>
              </a:rPr>
              <a:t>Support </a:t>
            </a:r>
            <a:r>
              <a:rPr lang="en-US" sz="5400" b="1" dirty="0" smtClean="0">
                <a:latin typeface="+mj-lt"/>
              </a:rPr>
              <a:t>multiple </a:t>
            </a:r>
            <a:r>
              <a:rPr lang="en-US" sz="5400" b="1" dirty="0">
                <a:latin typeface="+mj-lt"/>
              </a:rPr>
              <a:t>platforms: iOS, Window phone or smart </a:t>
            </a:r>
            <a:r>
              <a:rPr lang="en-US" sz="5400" b="1" dirty="0" smtClean="0">
                <a:latin typeface="+mj-lt"/>
              </a:rPr>
              <a:t>glasses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Improve voice control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Offline identification.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6633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77844" y="5867553"/>
            <a:ext cx="14648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+mj-lt"/>
              </a:rPr>
              <a:t>Thank you for listening !</a:t>
            </a:r>
            <a:endParaRPr lang="en-US" sz="9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63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0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336587" y="7580671"/>
            <a:ext cx="8609013" cy="11302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6097587" y="2706593"/>
            <a:ext cx="5686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Whose voice is that ?</a:t>
            </a:r>
            <a:endParaRPr lang="vi-VN" sz="7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is common sense that Mr. Son will wonder: “Whose voice is that ?”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3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might take some times for Mr. Son to recognizer who is calling him.</a:t>
            </a:r>
            <a:endParaRPr lang="en-US" sz="4800" dirty="0" smtClean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33" y="272549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92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7144834" y="3985058"/>
            <a:ext cx="5327877" cy="3449570"/>
          </a:xfrm>
          <a:prstGeom prst="cloudCallout">
            <a:avLst>
              <a:gd name="adj1" fmla="val -57712"/>
              <a:gd name="adj2" fmla="val 2412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7874501" y="5197888"/>
            <a:ext cx="4863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… I think so.</a:t>
            </a:r>
            <a:endParaRPr lang="en-US" sz="40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2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243816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Outline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6914" y="306645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80387" y="3620457"/>
            <a:ext cx="2737416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dirty="0" smtClean="0">
                <a:latin typeface="Lato" panose="020F0502020204030203" pitchFamily="34" charset="0"/>
              </a:rPr>
              <a:t>Problem</a:t>
            </a:r>
            <a:endParaRPr lang="en-US" sz="4400" b="1" cap="all" spc="53" dirty="0">
              <a:latin typeface="Lato" panose="020F050202020403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98502" y="3405111"/>
            <a:ext cx="953858" cy="954107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3642" y="3620458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80387" y="7009193"/>
            <a:ext cx="4538294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Main features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798502" y="679384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03642" y="700919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03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80387" y="5314825"/>
            <a:ext cx="432631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Our Solution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98502" y="5099479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3642" y="5314826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02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0387" y="8803592"/>
            <a:ext cx="3861057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Future plan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98502" y="8588246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3642" y="8803593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04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80387" y="10498443"/>
            <a:ext cx="13514725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Technologies - Devlopment </a:t>
            </a:r>
            <a:r>
              <a:rPr lang="en-US" sz="4400" b="1" cap="all" spc="53">
                <a:latin typeface="Lato" panose="020F0502020204030203" pitchFamily="34" charset="0"/>
              </a:rPr>
              <a:t>Environment</a:t>
            </a:r>
          </a:p>
        </p:txBody>
      </p:sp>
      <p:sp>
        <p:nvSpPr>
          <p:cNvPr id="27" name="Oval 26"/>
          <p:cNvSpPr/>
          <p:nvPr/>
        </p:nvSpPr>
        <p:spPr>
          <a:xfrm>
            <a:off x="7798502" y="1028309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03642" y="1049844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05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21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8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9" name="Freeform 149"/>
          <p:cNvSpPr>
            <a:spLocks noChangeArrowheads="1"/>
          </p:cNvSpPr>
          <p:nvPr/>
        </p:nvSpPr>
        <p:spPr bwMode="auto">
          <a:xfrm>
            <a:off x="7342713" y="4227644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5131845" y="5436459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95829" y="12297315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131710" y="3445634"/>
            <a:ext cx="12408145" cy="199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31710" y="3472686"/>
            <a:ext cx="11981335" cy="842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437025" y="3016610"/>
            <a:ext cx="6849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Recognize automatically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10" y="4422983"/>
            <a:ext cx="167418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830" y="4917837"/>
            <a:ext cx="1941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Thanh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66437" y="5957737"/>
            <a:ext cx="114212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And describe back to the blind</a:t>
            </a:r>
          </a:p>
        </p:txBody>
      </p:sp>
      <p:sp>
        <p:nvSpPr>
          <p:cNvPr id="13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14" name="Freeform 149"/>
          <p:cNvSpPr>
            <a:spLocks noChangeArrowheads="1"/>
          </p:cNvSpPr>
          <p:nvPr/>
        </p:nvSpPr>
        <p:spPr bwMode="auto">
          <a:xfrm>
            <a:off x="3334204" y="3463612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15" name="Freeform 150"/>
          <p:cNvSpPr>
            <a:spLocks noChangeArrowheads="1"/>
          </p:cNvSpPr>
          <p:nvPr/>
        </p:nvSpPr>
        <p:spPr bwMode="auto">
          <a:xfrm>
            <a:off x="6084046" y="2364346"/>
            <a:ext cx="843885" cy="794453"/>
          </a:xfrm>
          <a:custGeom>
            <a:avLst/>
            <a:gdLst>
              <a:gd name="T0" fmla="*/ 494 w 601"/>
              <a:gd name="T1" fmla="*/ 565 h 566"/>
              <a:gd name="T2" fmla="*/ 494 w 601"/>
              <a:gd name="T3" fmla="*/ 565 h 566"/>
              <a:gd name="T4" fmla="*/ 466 w 601"/>
              <a:gd name="T5" fmla="*/ 536 h 566"/>
              <a:gd name="T6" fmla="*/ 565 w 601"/>
              <a:gd name="T7" fmla="*/ 283 h 566"/>
              <a:gd name="T8" fmla="*/ 466 w 601"/>
              <a:gd name="T9" fmla="*/ 28 h 566"/>
              <a:gd name="T10" fmla="*/ 494 w 601"/>
              <a:gd name="T11" fmla="*/ 0 h 566"/>
              <a:gd name="T12" fmla="*/ 600 w 601"/>
              <a:gd name="T13" fmla="*/ 283 h 566"/>
              <a:gd name="T14" fmla="*/ 494 w 601"/>
              <a:gd name="T15" fmla="*/ 565 h 566"/>
              <a:gd name="T16" fmla="*/ 424 w 601"/>
              <a:gd name="T17" fmla="*/ 487 h 566"/>
              <a:gd name="T18" fmla="*/ 424 w 601"/>
              <a:gd name="T19" fmla="*/ 487 h 566"/>
              <a:gd name="T20" fmla="*/ 395 w 601"/>
              <a:gd name="T21" fmla="*/ 459 h 566"/>
              <a:gd name="T22" fmla="*/ 459 w 601"/>
              <a:gd name="T23" fmla="*/ 283 h 566"/>
              <a:gd name="T24" fmla="*/ 395 w 601"/>
              <a:gd name="T25" fmla="*/ 106 h 566"/>
              <a:gd name="T26" fmla="*/ 424 w 601"/>
              <a:gd name="T27" fmla="*/ 78 h 566"/>
              <a:gd name="T28" fmla="*/ 501 w 601"/>
              <a:gd name="T29" fmla="*/ 283 h 566"/>
              <a:gd name="T30" fmla="*/ 424 w 601"/>
              <a:gd name="T31" fmla="*/ 487 h 566"/>
              <a:gd name="T32" fmla="*/ 346 w 601"/>
              <a:gd name="T33" fmla="*/ 416 h 566"/>
              <a:gd name="T34" fmla="*/ 346 w 601"/>
              <a:gd name="T35" fmla="*/ 416 h 566"/>
              <a:gd name="T36" fmla="*/ 318 w 601"/>
              <a:gd name="T37" fmla="*/ 388 h 566"/>
              <a:gd name="T38" fmla="*/ 360 w 601"/>
              <a:gd name="T39" fmla="*/ 283 h 566"/>
              <a:gd name="T40" fmla="*/ 318 w 601"/>
              <a:gd name="T41" fmla="*/ 177 h 566"/>
              <a:gd name="T42" fmla="*/ 346 w 601"/>
              <a:gd name="T43" fmla="*/ 149 h 566"/>
              <a:gd name="T44" fmla="*/ 395 w 601"/>
              <a:gd name="T45" fmla="*/ 283 h 566"/>
              <a:gd name="T46" fmla="*/ 346 w 601"/>
              <a:gd name="T47" fmla="*/ 416 h 566"/>
              <a:gd name="T48" fmla="*/ 233 w 601"/>
              <a:gd name="T49" fmla="*/ 430 h 566"/>
              <a:gd name="T50" fmla="*/ 233 w 601"/>
              <a:gd name="T51" fmla="*/ 430 h 566"/>
              <a:gd name="T52" fmla="*/ 219 w 601"/>
              <a:gd name="T53" fmla="*/ 430 h 566"/>
              <a:gd name="T54" fmla="*/ 219 w 601"/>
              <a:gd name="T55" fmla="*/ 430 h 566"/>
              <a:gd name="T56" fmla="*/ 120 w 601"/>
              <a:gd name="T57" fmla="*/ 360 h 566"/>
              <a:gd name="T58" fmla="*/ 28 w 601"/>
              <a:gd name="T59" fmla="*/ 360 h 566"/>
              <a:gd name="T60" fmla="*/ 0 w 601"/>
              <a:gd name="T61" fmla="*/ 331 h 566"/>
              <a:gd name="T62" fmla="*/ 0 w 601"/>
              <a:gd name="T63" fmla="*/ 233 h 566"/>
              <a:gd name="T64" fmla="*/ 28 w 601"/>
              <a:gd name="T65" fmla="*/ 205 h 566"/>
              <a:gd name="T66" fmla="*/ 28 w 601"/>
              <a:gd name="T67" fmla="*/ 205 h 566"/>
              <a:gd name="T68" fmla="*/ 120 w 601"/>
              <a:gd name="T69" fmla="*/ 205 h 566"/>
              <a:gd name="T70" fmla="*/ 219 w 601"/>
              <a:gd name="T71" fmla="*/ 128 h 566"/>
              <a:gd name="T72" fmla="*/ 219 w 601"/>
              <a:gd name="T73" fmla="*/ 128 h 566"/>
              <a:gd name="T74" fmla="*/ 233 w 601"/>
              <a:gd name="T75" fmla="*/ 120 h 566"/>
              <a:gd name="T76" fmla="*/ 261 w 601"/>
              <a:gd name="T77" fmla="*/ 149 h 566"/>
              <a:gd name="T78" fmla="*/ 261 w 601"/>
              <a:gd name="T79" fmla="*/ 233 h 566"/>
              <a:gd name="T80" fmla="*/ 261 w 601"/>
              <a:gd name="T81" fmla="*/ 303 h 566"/>
              <a:gd name="T82" fmla="*/ 261 w 601"/>
              <a:gd name="T83" fmla="*/ 331 h 566"/>
              <a:gd name="T84" fmla="*/ 261 w 601"/>
              <a:gd name="T85" fmla="*/ 360 h 566"/>
              <a:gd name="T86" fmla="*/ 261 w 601"/>
              <a:gd name="T87" fmla="*/ 402 h 566"/>
              <a:gd name="T88" fmla="*/ 233 w 601"/>
              <a:gd name="T89" fmla="*/ 43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01" h="566">
                <a:moveTo>
                  <a:pt x="494" y="565"/>
                </a:moveTo>
                <a:lnTo>
                  <a:pt x="494" y="565"/>
                </a:lnTo>
                <a:cubicBezTo>
                  <a:pt x="466" y="536"/>
                  <a:pt x="466" y="536"/>
                  <a:pt x="466" y="536"/>
                </a:cubicBezTo>
                <a:cubicBezTo>
                  <a:pt x="530" y="466"/>
                  <a:pt x="565" y="381"/>
                  <a:pt x="565" y="283"/>
                </a:cubicBezTo>
                <a:cubicBezTo>
                  <a:pt x="565" y="184"/>
                  <a:pt x="530" y="99"/>
                  <a:pt x="466" y="28"/>
                </a:cubicBezTo>
                <a:cubicBezTo>
                  <a:pt x="494" y="0"/>
                  <a:pt x="494" y="0"/>
                  <a:pt x="494" y="0"/>
                </a:cubicBezTo>
                <a:cubicBezTo>
                  <a:pt x="565" y="78"/>
                  <a:pt x="600" y="177"/>
                  <a:pt x="600" y="283"/>
                </a:cubicBezTo>
                <a:cubicBezTo>
                  <a:pt x="600" y="388"/>
                  <a:pt x="565" y="487"/>
                  <a:pt x="494" y="565"/>
                </a:cubicBezTo>
                <a:close/>
                <a:moveTo>
                  <a:pt x="424" y="487"/>
                </a:moveTo>
                <a:lnTo>
                  <a:pt x="424" y="487"/>
                </a:lnTo>
                <a:cubicBezTo>
                  <a:pt x="395" y="459"/>
                  <a:pt x="395" y="459"/>
                  <a:pt x="395" y="459"/>
                </a:cubicBezTo>
                <a:cubicBezTo>
                  <a:pt x="438" y="416"/>
                  <a:pt x="459" y="353"/>
                  <a:pt x="459" y="283"/>
                </a:cubicBezTo>
                <a:cubicBezTo>
                  <a:pt x="459" y="212"/>
                  <a:pt x="438" y="149"/>
                  <a:pt x="395" y="106"/>
                </a:cubicBezTo>
                <a:cubicBezTo>
                  <a:pt x="424" y="78"/>
                  <a:pt x="424" y="78"/>
                  <a:pt x="424" y="78"/>
                </a:cubicBezTo>
                <a:cubicBezTo>
                  <a:pt x="466" y="135"/>
                  <a:pt x="501" y="205"/>
                  <a:pt x="501" y="283"/>
                </a:cubicBezTo>
                <a:cubicBezTo>
                  <a:pt x="501" y="360"/>
                  <a:pt x="466" y="430"/>
                  <a:pt x="424" y="487"/>
                </a:cubicBezTo>
                <a:close/>
                <a:moveTo>
                  <a:pt x="346" y="416"/>
                </a:moveTo>
                <a:lnTo>
                  <a:pt x="346" y="416"/>
                </a:lnTo>
                <a:cubicBezTo>
                  <a:pt x="318" y="388"/>
                  <a:pt x="318" y="388"/>
                  <a:pt x="318" y="388"/>
                </a:cubicBezTo>
                <a:cubicBezTo>
                  <a:pt x="346" y="360"/>
                  <a:pt x="360" y="324"/>
                  <a:pt x="360" y="283"/>
                </a:cubicBezTo>
                <a:cubicBezTo>
                  <a:pt x="360" y="241"/>
                  <a:pt x="346" y="205"/>
                  <a:pt x="318" y="177"/>
                </a:cubicBezTo>
                <a:cubicBezTo>
                  <a:pt x="346" y="149"/>
                  <a:pt x="346" y="149"/>
                  <a:pt x="346" y="149"/>
                </a:cubicBezTo>
                <a:cubicBezTo>
                  <a:pt x="374" y="184"/>
                  <a:pt x="395" y="233"/>
                  <a:pt x="395" y="283"/>
                </a:cubicBezTo>
                <a:cubicBezTo>
                  <a:pt x="395" y="331"/>
                  <a:pt x="374" y="381"/>
                  <a:pt x="346" y="416"/>
                </a:cubicBezTo>
                <a:close/>
                <a:moveTo>
                  <a:pt x="233" y="430"/>
                </a:moveTo>
                <a:lnTo>
                  <a:pt x="233" y="430"/>
                </a:lnTo>
                <a:cubicBezTo>
                  <a:pt x="226" y="430"/>
                  <a:pt x="226" y="430"/>
                  <a:pt x="219" y="430"/>
                </a:cubicBezTo>
                <a:lnTo>
                  <a:pt x="219" y="430"/>
                </a:lnTo>
                <a:cubicBezTo>
                  <a:pt x="120" y="360"/>
                  <a:pt x="120" y="360"/>
                  <a:pt x="120" y="360"/>
                </a:cubicBezTo>
                <a:cubicBezTo>
                  <a:pt x="28" y="360"/>
                  <a:pt x="28" y="360"/>
                  <a:pt x="28" y="360"/>
                </a:cubicBezTo>
                <a:cubicBezTo>
                  <a:pt x="14" y="360"/>
                  <a:pt x="0" y="345"/>
                  <a:pt x="0" y="331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219"/>
                  <a:pt x="14" y="205"/>
                  <a:pt x="28" y="205"/>
                </a:cubicBezTo>
                <a:lnTo>
                  <a:pt x="28" y="205"/>
                </a:lnTo>
                <a:cubicBezTo>
                  <a:pt x="120" y="205"/>
                  <a:pt x="120" y="205"/>
                  <a:pt x="120" y="205"/>
                </a:cubicBezTo>
                <a:cubicBezTo>
                  <a:pt x="219" y="128"/>
                  <a:pt x="219" y="128"/>
                  <a:pt x="219" y="128"/>
                </a:cubicBezTo>
                <a:lnTo>
                  <a:pt x="219" y="128"/>
                </a:lnTo>
                <a:cubicBezTo>
                  <a:pt x="226" y="128"/>
                  <a:pt x="226" y="120"/>
                  <a:pt x="233" y="120"/>
                </a:cubicBezTo>
                <a:cubicBezTo>
                  <a:pt x="254" y="120"/>
                  <a:pt x="261" y="135"/>
                  <a:pt x="261" y="149"/>
                </a:cubicBezTo>
                <a:cubicBezTo>
                  <a:pt x="261" y="233"/>
                  <a:pt x="261" y="233"/>
                  <a:pt x="261" y="233"/>
                </a:cubicBezTo>
                <a:cubicBezTo>
                  <a:pt x="261" y="303"/>
                  <a:pt x="261" y="303"/>
                  <a:pt x="261" y="303"/>
                </a:cubicBezTo>
                <a:cubicBezTo>
                  <a:pt x="261" y="331"/>
                  <a:pt x="261" y="331"/>
                  <a:pt x="261" y="331"/>
                </a:cubicBezTo>
                <a:cubicBezTo>
                  <a:pt x="261" y="360"/>
                  <a:pt x="261" y="360"/>
                  <a:pt x="261" y="360"/>
                </a:cubicBezTo>
                <a:cubicBezTo>
                  <a:pt x="261" y="402"/>
                  <a:pt x="261" y="402"/>
                  <a:pt x="261" y="402"/>
                </a:cubicBezTo>
                <a:cubicBezTo>
                  <a:pt x="261" y="423"/>
                  <a:pt x="254" y="430"/>
                  <a:pt x="233" y="4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5656010" y="2135646"/>
            <a:ext cx="4488975" cy="2655932"/>
          </a:xfrm>
          <a:prstGeom prst="wedgeRoundRectCallout">
            <a:avLst>
              <a:gd name="adj1" fmla="val -56017"/>
              <a:gd name="adj2" fmla="val 65630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/>
          <p:cNvSpPr txBox="1"/>
          <p:nvPr/>
        </p:nvSpPr>
        <p:spPr>
          <a:xfrm>
            <a:off x="5859603" y="3268744"/>
            <a:ext cx="4063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+mj-lt"/>
              </a:rPr>
              <a:t>He’s Thanh</a:t>
            </a:r>
            <a:endParaRPr lang="vi-VN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824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3167218"/>
            <a:ext cx="61320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it’s Thanh !</a:t>
            </a:r>
            <a:endParaRPr lang="en-US" sz="4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</a:t>
            </a:r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9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9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2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1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94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6879" y="8793387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greeting the person properly</a:t>
            </a:r>
            <a:endParaRPr lang="vi-VN" sz="6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83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5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337314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30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35976" y="8189858"/>
            <a:ext cx="555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Facial Identification</a:t>
            </a:r>
            <a:endParaRPr lang="vi-VN" sz="48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054754" y="6913478"/>
            <a:ext cx="0" cy="1276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18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6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4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4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9500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66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0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3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8840" y="6039853"/>
            <a:ext cx="9631834" cy="8903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8840" y="5175862"/>
            <a:ext cx="1663312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After spent times studying, we decided to use </a:t>
            </a:r>
            <a:r>
              <a:rPr lang="en-US" sz="6000" b="1" dirty="0" smtClean="0">
                <a:effectLst/>
                <a:latin typeface="+mj-lt"/>
              </a:rPr>
              <a:t>Microsoft Cognitive Service</a:t>
            </a:r>
            <a:r>
              <a:rPr lang="en-US" sz="6000" b="1" dirty="0" smtClean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to be our Image Recognizer because its features is suitable for our approach. 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55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4771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>
              <a:lnSpc>
                <a:spcPct val="250000"/>
              </a:lnSpc>
            </a:pP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696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Person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91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3" y="3735999"/>
            <a:ext cx="124476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</a:t>
            </a:r>
            <a:r>
              <a:rPr lang="en-US" sz="5400" dirty="0" smtClean="0">
                <a:latin typeface="+mj-lt"/>
              </a:rPr>
              <a:t>Person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Identify Person 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10181740" y="7193372"/>
            <a:ext cx="1498983" cy="1890387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7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3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  <a:endParaRPr lang="vi-VN" sz="5400" dirty="0">
              <a:latin typeface="+mj-lt"/>
            </a:endParaRPr>
          </a:p>
        </p:txBody>
      </p:sp>
      <p:pic>
        <p:nvPicPr>
          <p:cNvPr id="2050" name="Picture 2" descr="Kết quả hình ảnh cho blind communic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348" y="3872752"/>
            <a:ext cx="12031286" cy="77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057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</a:p>
          <a:p>
            <a:pPr marL="3200034" lvl="2" indent="-1371600">
              <a:buFont typeface="+mj-lt"/>
              <a:buAutoNum type="arabicPeriod"/>
            </a:pPr>
            <a:endParaRPr lang="en-US" sz="8000" b="1" dirty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Identify Person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313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398" y="6047839"/>
            <a:ext cx="19572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a machine detect a Human Face ?</a:t>
            </a:r>
            <a:endParaRPr lang="vi-VN" sz="80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4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272" y="5922889"/>
            <a:ext cx="12170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a Human Face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1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5444" y="10437541"/>
            <a:ext cx="247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Mouth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13645992" y="9336505"/>
            <a:ext cx="5002955" cy="1608868"/>
          </a:xfrm>
          <a:prstGeom prst="straightConnector1">
            <a:avLst/>
          </a:prstGeom>
          <a:ln w="114300">
            <a:solidFill>
              <a:srgbClr val="FFC000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238526" y="5877264"/>
            <a:ext cx="284381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5482407" y="4922167"/>
            <a:ext cx="479256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87751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We do this automatically </a:t>
            </a:r>
          </a:p>
          <a:p>
            <a:r>
              <a:rPr lang="en-US" sz="6000" dirty="0" smtClean="0">
                <a:latin typeface="+mj-lt"/>
              </a:rPr>
              <a:t>and instantly !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5274" y="4815136"/>
            <a:ext cx="11684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In fact, we are too good at it that we end up seeing faces in everyday objects.  </a:t>
            </a:r>
            <a:endParaRPr lang="vi-VN" sz="6000" dirty="0">
              <a:latin typeface="+mj-lt"/>
            </a:endParaRPr>
          </a:p>
        </p:txBody>
      </p:sp>
      <p:pic>
        <p:nvPicPr>
          <p:cNvPr id="8194" name="Picture 2" descr="https://cdn-images-1.medium.com/max/800/1*HcwWLND2du14e-rzJ50tH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481" y="7419665"/>
            <a:ext cx="13043152" cy="56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Technologies using difficulty</a:t>
            </a:r>
            <a:endParaRPr lang="vi-VN" sz="5400" dirty="0">
              <a:latin typeface="+mj-lt"/>
            </a:endParaRPr>
          </a:p>
        </p:txBody>
      </p:sp>
      <p:pic>
        <p:nvPicPr>
          <p:cNvPr id="3074" name="Picture 2" descr="Kết quả hình ảnh cho blind person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94" y="3872753"/>
            <a:ext cx="11701633" cy="78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0109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2338" y="9339391"/>
            <a:ext cx="7778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“Face Landmarks”</a:t>
            </a:r>
            <a:endParaRPr lang="vi-VN" sz="6600" b="1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15362" name="Picture 2" descr="https://portalstoragewuprod.azureedge.net/media/Default/Documentation/Face/Images/landmarks.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"/>
          <a:stretch/>
        </p:blipFill>
        <p:spPr bwMode="auto">
          <a:xfrm>
            <a:off x="3860084" y="3324033"/>
            <a:ext cx="16286213" cy="10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4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1144" y="6175569"/>
            <a:ext cx="14656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Facial Detection - How it works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5768" y="6184232"/>
            <a:ext cx="15977937" cy="12686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8077" y="4898296"/>
            <a:ext cx="215854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+mj-lt"/>
              </a:rPr>
              <a:t>To detect a Human Face, we use the method </a:t>
            </a:r>
            <a:r>
              <a:rPr lang="en-US" sz="8000" dirty="0">
                <a:latin typeface="+mj-lt"/>
              </a:rPr>
              <a:t>called </a:t>
            </a:r>
            <a:r>
              <a:rPr lang="en-US" sz="8000" dirty="0" smtClean="0">
                <a:latin typeface="+mj-lt"/>
              </a:rPr>
              <a:t>“</a:t>
            </a:r>
            <a:r>
              <a:rPr lang="en-US" sz="8000" b="1" dirty="0" smtClean="0">
                <a:latin typeface="+mj-lt"/>
              </a:rPr>
              <a:t>Histogram </a:t>
            </a:r>
            <a:r>
              <a:rPr lang="en-US" sz="8000" b="1" dirty="0">
                <a:latin typeface="+mj-lt"/>
              </a:rPr>
              <a:t>of Oriented </a:t>
            </a:r>
            <a:r>
              <a:rPr lang="en-US" sz="8000" b="1" dirty="0" smtClean="0">
                <a:latin typeface="+mj-lt"/>
              </a:rPr>
              <a:t>Gradients”.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4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4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551025" y="4896527"/>
            <a:ext cx="909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Computers do not need color data to detect faces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92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6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81" y="6652023"/>
            <a:ext cx="17488252" cy="6164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12105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  <p:pic>
        <p:nvPicPr>
          <p:cNvPr id="30722" name="Picture 2" descr="https://cdn-images-1.medium.com/max/800/1*WF54tQnH1Hgpoqk-Vtf9L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198" y="6487761"/>
            <a:ext cx="18828303" cy="59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887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  <p:pic>
        <p:nvPicPr>
          <p:cNvPr id="31746" name="Picture 2" descr="https://cdn-images-1.medium.com/max/1000/1*oTdaElx_M-_z9c_iAwwqc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6" y="6130573"/>
            <a:ext cx="18004834" cy="70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8840" y="4929585"/>
            <a:ext cx="139706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</p:txBody>
      </p:sp>
    </p:spTree>
    <p:extLst>
      <p:ext uri="{BB962C8B-B14F-4D97-AF65-F5344CB8AC3E}">
        <p14:creationId xmlns:p14="http://schemas.microsoft.com/office/powerpoint/2010/main" val="27152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8840" y="4929585"/>
            <a:ext cx="1397069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  <a:p>
            <a:r>
              <a:rPr lang="en-US" sz="5400" dirty="0" smtClean="0">
                <a:latin typeface="medium-content-serif-font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Then replace </a:t>
            </a:r>
            <a:r>
              <a:rPr lang="en-US" sz="5400" dirty="0">
                <a:latin typeface="medium-content-serif-font"/>
              </a:rPr>
              <a:t>that square in the image with the arrow directions that were the strongest.</a:t>
            </a:r>
            <a:endParaRPr lang="vi-VN" sz="5400" dirty="0"/>
          </a:p>
        </p:txBody>
      </p:sp>
    </p:spTree>
    <p:extLst>
      <p:ext uri="{BB962C8B-B14F-4D97-AF65-F5344CB8AC3E}">
        <p14:creationId xmlns:p14="http://schemas.microsoft.com/office/powerpoint/2010/main" val="27855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34818" name="Picture 2" descr="https://cdn-images-1.medium.com/max/800/1*uHisafuUw0FOsoZA992Jd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77" y="5488173"/>
            <a:ext cx="21725437" cy="80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31487" y="3928995"/>
            <a:ext cx="12188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This is how it looks like: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364480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34337" y="4812632"/>
            <a:ext cx="6015789" cy="6497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81578" y="3989971"/>
            <a:ext cx="202971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Then to </a:t>
            </a:r>
            <a:r>
              <a:rPr lang="en-US" sz="4800" dirty="0">
                <a:latin typeface="medium-content-serif-font"/>
              </a:rPr>
              <a:t>find out the Human Face, </a:t>
            </a:r>
            <a:r>
              <a:rPr lang="en-US" sz="4800" dirty="0" smtClean="0">
                <a:latin typeface="medium-content-serif-font"/>
              </a:rPr>
              <a:t>we have to find </a:t>
            </a:r>
            <a:r>
              <a:rPr lang="en-US" sz="4800" dirty="0">
                <a:latin typeface="medium-content-serif-font"/>
              </a:rPr>
              <a:t>the part of our image that looks the most similar to a known HOG pattern that was extracted from a bunch of other training </a:t>
            </a:r>
            <a:r>
              <a:rPr lang="en-US" sz="4800" dirty="0" smtClean="0">
                <a:latin typeface="medium-content-serif-font"/>
              </a:rPr>
              <a:t>faces.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1994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208" y="3227754"/>
            <a:ext cx="14875976" cy="10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4433" y="6893455"/>
            <a:ext cx="81923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latin typeface="medium-content-serif-font"/>
              </a:rPr>
              <a:t>Voila, a Face is found !</a:t>
            </a:r>
            <a:endParaRPr lang="vi-VN" sz="6000" dirty="0"/>
          </a:p>
        </p:txBody>
      </p:sp>
      <p:pic>
        <p:nvPicPr>
          <p:cNvPr id="39938" name="Picture 2" descr="https://cdn-images-1.medium.com/max/1200/1*dOtP6yl7d4c0oaR6NpfWV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9"/>
          <a:stretch/>
        </p:blipFill>
        <p:spPr bwMode="auto">
          <a:xfrm>
            <a:off x="12049432" y="3324033"/>
            <a:ext cx="8734733" cy="960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>
            <a:spLocks noChangeAspect="1"/>
          </p:cNvSpPr>
          <p:nvPr/>
        </p:nvSpPr>
        <p:spPr>
          <a:xfrm>
            <a:off x="16249650" y="7743332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052256" y="79091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6871156" y="79948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7590293" y="8050105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7252156" y="91505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7033081" y="99665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5992968" y="9860649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6981680" y="104599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7845280" y="101170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45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7962" y="5751063"/>
            <a:ext cx="10924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Identifying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3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8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7257115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</p:txBody>
      </p:sp>
    </p:spTree>
    <p:extLst>
      <p:ext uri="{BB962C8B-B14F-4D97-AF65-F5344CB8AC3E}">
        <p14:creationId xmlns:p14="http://schemas.microsoft.com/office/powerpoint/2010/main" val="14622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</p:txBody>
      </p:sp>
    </p:spTree>
    <p:extLst>
      <p:ext uri="{BB962C8B-B14F-4D97-AF65-F5344CB8AC3E}">
        <p14:creationId xmlns:p14="http://schemas.microsoft.com/office/powerpoint/2010/main" val="23982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9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220929" y="53389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25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1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3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007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imple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46546C"/>
      </a:accent1>
      <a:accent2>
        <a:srgbClr val="1986AF"/>
      </a:accent2>
      <a:accent3>
        <a:srgbClr val="46BE9C"/>
      </a:accent3>
      <a:accent4>
        <a:srgbClr val="9CB631"/>
      </a:accent4>
      <a:accent5>
        <a:srgbClr val="FB8635"/>
      </a:accent5>
      <a:accent6>
        <a:srgbClr val="D53E23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30457</TotalTime>
  <Words>4484</Words>
  <Application>Microsoft Office PowerPoint</Application>
  <PresentationFormat>Custom</PresentationFormat>
  <Paragraphs>1420</Paragraphs>
  <Slides>238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238</vt:i4>
      </vt:variant>
    </vt:vector>
  </HeadingPairs>
  <TitlesOfParts>
    <vt:vector size="249" baseType="lpstr">
      <vt:lpstr>Bebas Neue</vt:lpstr>
      <vt:lpstr>Lato</vt:lpstr>
      <vt:lpstr>Lato Light</vt:lpstr>
      <vt:lpstr>Lato Regular</vt:lpstr>
      <vt:lpstr>medium-content-serif-font</vt:lpstr>
      <vt:lpstr>ＭＳ Ｐゴシック</vt:lpstr>
      <vt:lpstr>Roboto Regular</vt:lpstr>
      <vt:lpstr>Arial</vt:lpstr>
      <vt:lpstr>Calibri Light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Barcena</dc:title>
  <dc:subject/>
  <dc:creator>SlidePro</dc:creator>
  <cp:keywords/>
  <dc:description/>
  <cp:lastModifiedBy>2TbP</cp:lastModifiedBy>
  <cp:revision>6598</cp:revision>
  <dcterms:created xsi:type="dcterms:W3CDTF">2014-11-12T21:47:38Z</dcterms:created>
  <dcterms:modified xsi:type="dcterms:W3CDTF">2017-04-19T19:43:48Z</dcterms:modified>
  <cp:category/>
</cp:coreProperties>
</file>